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396" r:id="rId1"/>
  </p:sldMasterIdLst>
  <p:notesMasterIdLst>
    <p:notesMasterId r:id="rId6"/>
  </p:notesMasterIdLst>
  <p:handoutMasterIdLst>
    <p:handoutMasterId r:id="rId7"/>
  </p:handoutMasterIdLst>
  <p:sldIdLst>
    <p:sldId id="287" r:id="rId2"/>
    <p:sldId id="289" r:id="rId3"/>
    <p:sldId id="290" r:id="rId4"/>
    <p:sldId id="291" r:id="rId5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58" autoAdjust="0"/>
    <p:restoredTop sz="86477" autoAdjust="0"/>
  </p:normalViewPr>
  <p:slideViewPr>
    <p:cSldViewPr>
      <p:cViewPr varScale="1">
        <p:scale>
          <a:sx n="110" d="100"/>
          <a:sy n="110" d="100"/>
        </p:scale>
        <p:origin x="-4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4" d="100"/>
        <a:sy n="9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DAA984-CFBA-4DF7-BB3E-9BF4E8AB782D}" type="datetimeFigureOut">
              <a:rPr lang="hr-HR" smtClean="0"/>
              <a:t>19.3.2014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A9E578-EB21-46F1-81A0-AF98A1E1A70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7785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sr-Latn-RS" altLang="sr-Latn-R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sr-Latn-RS" altLang="sr-Latn-R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sr-Latn-RS" altLang="sr-Latn-R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C4BC747-DCFE-4EB9-B2EA-774E8DDD3804}" type="slidenum">
              <a:rPr lang="de-DE" altLang="sr-Latn-RS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12434692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A171000E-1B07-4FDB-A841-66F35FD87E9F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2429015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B569F9A4-D3CA-4057-A88B-8783A970C973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2751353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B569F9A4-D3CA-4057-A88B-8783A970C973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40696091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B569F9A4-D3CA-4057-A88B-8783A970C973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2405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B569F9A4-D3CA-4057-A88B-8783A970C973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8372641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9F9A4-D3CA-4057-A88B-8783A970C973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2172656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9F9A4-D3CA-4057-A88B-8783A970C973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30989762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E3E36-78A2-4EBE-AF50-2E054EF96320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2569984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CABD8C73-0BAF-4006-92BB-A945A9CFF21A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3850980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7AFCA-F8A8-4894-A21D-72D2B22E2AB3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812903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62516824-F972-4457-9AD5-794D65BECB1A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1203641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0ACA-8F1E-4331-837B-535CBEC3943B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3621388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788F-3466-43E4-AC91-54DA765DE984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1199714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A9BE9-1589-4A5E-A7C0-39FFED7F454E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3229907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C132-0579-47BF-ABEC-889ACC1EB8F0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3908083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CB6D0-EFE8-426F-A3D0-2255B39C469E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4239890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0445C-A232-4BB6-AA36-1E0276D8E670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192052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sr-Latn-RS" alt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sr-Latn-RS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9F9A4-D3CA-4057-A88B-8783A970C973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782253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97" r:id="rId1"/>
    <p:sldLayoutId id="2147485398" r:id="rId2"/>
    <p:sldLayoutId id="2147485399" r:id="rId3"/>
    <p:sldLayoutId id="2147485400" r:id="rId4"/>
    <p:sldLayoutId id="2147485401" r:id="rId5"/>
    <p:sldLayoutId id="2147485402" r:id="rId6"/>
    <p:sldLayoutId id="2147485403" r:id="rId7"/>
    <p:sldLayoutId id="2147485404" r:id="rId8"/>
    <p:sldLayoutId id="2147485405" r:id="rId9"/>
    <p:sldLayoutId id="2147485406" r:id="rId10"/>
    <p:sldLayoutId id="2147485407" r:id="rId11"/>
    <p:sldLayoutId id="2147485408" r:id="rId12"/>
    <p:sldLayoutId id="2147485409" r:id="rId13"/>
    <p:sldLayoutId id="2147485410" r:id="rId14"/>
    <p:sldLayoutId id="2147485411" r:id="rId15"/>
    <p:sldLayoutId id="2147485412" r:id="rId16"/>
    <p:sldLayoutId id="214748541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561" y="3861048"/>
            <a:ext cx="6415655" cy="982663"/>
          </a:xfrm>
        </p:spPr>
        <p:txBody>
          <a:bodyPr>
            <a:normAutofit/>
          </a:bodyPr>
          <a:lstStyle/>
          <a:p>
            <a:r>
              <a:rPr lang="en-GB" altLang="en-US" sz="2800" dirty="0">
                <a:latin typeface="Cambria" panose="02040503050406030204" pitchFamily="18" charset="0"/>
              </a:rPr>
              <a:t>6. </a:t>
            </a:r>
            <a:r>
              <a:rPr lang="hr-HR" altLang="en-US" sz="2800" dirty="0" smtClean="0">
                <a:latin typeface="Cambria" panose="02040503050406030204" pitchFamily="18" charset="0"/>
              </a:rPr>
              <a:t>Vanjska kontrola i revizija</a:t>
            </a:r>
            <a:endParaRPr lang="en-US" altLang="en-US" sz="2800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1898"/>
            <a:ext cx="9144000" cy="619125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950632" y="4327791"/>
            <a:ext cx="6400800" cy="166325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de-CH" altLang="en-US" dirty="0" smtClean="0">
                <a:latin typeface="Cambria" panose="02040503050406030204" pitchFamily="18" charset="0"/>
              </a:rPr>
              <a:t>Zagreb </a:t>
            </a:r>
            <a:br>
              <a:rPr lang="de-CH" altLang="en-US" dirty="0" smtClean="0">
                <a:latin typeface="Cambria" panose="02040503050406030204" pitchFamily="18" charset="0"/>
              </a:rPr>
            </a:br>
            <a:r>
              <a:rPr lang="de-CH" altLang="en-US" dirty="0" smtClean="0">
                <a:latin typeface="Cambria" panose="02040503050406030204" pitchFamily="18" charset="0"/>
              </a:rPr>
              <a:t>19</a:t>
            </a:r>
            <a:r>
              <a:rPr lang="hr-HR" altLang="en-US" dirty="0" smtClean="0">
                <a:latin typeface="Cambria" panose="02040503050406030204" pitchFamily="18" charset="0"/>
              </a:rPr>
              <a:t>. </a:t>
            </a:r>
            <a:r>
              <a:rPr lang="hr-HR" altLang="en-US" dirty="0">
                <a:latin typeface="Cambria" panose="02040503050406030204" pitchFamily="18" charset="0"/>
              </a:rPr>
              <a:t>o</a:t>
            </a:r>
            <a:r>
              <a:rPr lang="hr-HR" altLang="en-US" dirty="0" smtClean="0">
                <a:latin typeface="Cambria" panose="02040503050406030204" pitchFamily="18" charset="0"/>
              </a:rPr>
              <a:t>žujka </a:t>
            </a:r>
            <a:r>
              <a:rPr lang="de-CH" altLang="en-US" dirty="0" smtClean="0">
                <a:latin typeface="Cambria" panose="02040503050406030204" pitchFamily="18" charset="0"/>
              </a:rPr>
              <a:t>2014</a:t>
            </a:r>
            <a:r>
              <a:rPr lang="hr-HR" altLang="en-US" dirty="0" smtClean="0">
                <a:latin typeface="Cambria" panose="02040503050406030204" pitchFamily="18" charset="0"/>
              </a:rPr>
              <a:t>.</a:t>
            </a:r>
            <a:r>
              <a:rPr lang="de-CH" altLang="en-US" dirty="0" smtClean="0">
                <a:latin typeface="Cambria" panose="02040503050406030204" pitchFamily="18" charset="0"/>
              </a:rPr>
              <a:t> </a:t>
            </a:r>
            <a:endParaRPr lang="hr-HR" altLang="en-US" dirty="0" smtClean="0">
              <a:latin typeface="Cambria" panose="02040503050406030204" pitchFamily="18" charset="0"/>
            </a:endParaRPr>
          </a:p>
          <a:p>
            <a:pPr fontAlgn="auto">
              <a:spcAft>
                <a:spcPts val="0"/>
              </a:spcAft>
            </a:pPr>
            <a:endParaRPr lang="hr-HR" altLang="en-US" sz="1800" dirty="0" smtClean="0">
              <a:latin typeface="Cambria" panose="02040503050406030204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de-CH" altLang="en-US" b="1" dirty="0" smtClean="0">
                <a:latin typeface="Cambria" panose="02040503050406030204" pitchFamily="18" charset="0"/>
              </a:rPr>
              <a:t>John Wiggins</a:t>
            </a:r>
            <a:br>
              <a:rPr lang="de-CH" altLang="en-US" b="1" dirty="0" smtClean="0">
                <a:latin typeface="Cambria" panose="02040503050406030204" pitchFamily="18" charset="0"/>
              </a:rPr>
            </a:br>
            <a:r>
              <a:rPr lang="de-CH" altLang="en-US" dirty="0" smtClean="0">
                <a:latin typeface="Cambria" panose="02040503050406030204" pitchFamily="18" charset="0"/>
              </a:rPr>
              <a:t>ACE Consultant</a:t>
            </a:r>
            <a:endParaRPr lang="hr-HR" altLang="sr-Latn-RS" dirty="0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00561" y="2276872"/>
            <a:ext cx="6696744" cy="14700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pl-PL" altLang="en-US" b="1" dirty="0">
                <a:latin typeface="Cambria" pitchFamily="18" charset="0"/>
              </a:rPr>
              <a:t>Informacije kao podrška za procjene</a:t>
            </a:r>
          </a:p>
        </p:txBody>
      </p:sp>
    </p:spTree>
    <p:extLst>
      <p:ext uri="{BB962C8B-B14F-4D97-AF65-F5344CB8AC3E}">
        <p14:creationId xmlns:p14="http://schemas.microsoft.com/office/powerpoint/2010/main" val="367763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753228"/>
            <a:ext cx="7320669" cy="1080938"/>
          </a:xfrm>
        </p:spPr>
        <p:txBody>
          <a:bodyPr>
            <a:normAutofit fontScale="90000"/>
          </a:bodyPr>
          <a:lstStyle/>
          <a:p>
            <a:pPr algn="just"/>
            <a:r>
              <a:rPr lang="en-GB" altLang="en-US" sz="4000" dirty="0" smtClean="0">
                <a:latin typeface="Cambria" panose="02040503050406030204" pitchFamily="18" charset="0"/>
              </a:rPr>
              <a:t>PI-26 </a:t>
            </a:r>
            <a:r>
              <a:rPr lang="en-GB" altLang="en-US" sz="4000" dirty="0" err="1">
                <a:latin typeface="Cambria" panose="02040503050406030204" pitchFamily="18" charset="0"/>
              </a:rPr>
              <a:t>Opseg</a:t>
            </a:r>
            <a:r>
              <a:rPr lang="en-GB" altLang="en-US" sz="4000" dirty="0">
                <a:latin typeface="Cambria" panose="02040503050406030204" pitchFamily="18" charset="0"/>
              </a:rPr>
              <a:t>, </a:t>
            </a:r>
            <a:r>
              <a:rPr lang="en-GB" altLang="en-US" sz="4000" dirty="0" err="1">
                <a:latin typeface="Cambria" panose="02040503050406030204" pitchFamily="18" charset="0"/>
              </a:rPr>
              <a:t>priroda</a:t>
            </a:r>
            <a:r>
              <a:rPr lang="en-GB" altLang="en-US" sz="4000" dirty="0">
                <a:latin typeface="Cambria" panose="02040503050406030204" pitchFamily="18" charset="0"/>
              </a:rPr>
              <a:t> i </a:t>
            </a:r>
            <a:r>
              <a:rPr lang="en-GB" altLang="en-US" sz="4000" dirty="0" err="1">
                <a:latin typeface="Cambria" panose="02040503050406030204" pitchFamily="18" charset="0"/>
              </a:rPr>
              <a:t>naknadne</a:t>
            </a:r>
            <a:r>
              <a:rPr lang="en-GB" altLang="en-US" sz="4000" dirty="0">
                <a:latin typeface="Cambria" panose="02040503050406030204" pitchFamily="18" charset="0"/>
              </a:rPr>
              <a:t> </a:t>
            </a:r>
            <a:r>
              <a:rPr lang="en-GB" altLang="en-US" sz="4000" dirty="0" err="1">
                <a:latin typeface="Cambria" panose="02040503050406030204" pitchFamily="18" charset="0"/>
              </a:rPr>
              <a:t>aktivnosti</a:t>
            </a:r>
            <a:r>
              <a:rPr lang="en-GB" altLang="en-US" sz="4000" dirty="0">
                <a:latin typeface="Cambria" panose="02040503050406030204" pitchFamily="18" charset="0"/>
              </a:rPr>
              <a:t> </a:t>
            </a:r>
            <a:r>
              <a:rPr lang="en-GB" altLang="en-US" sz="4000" dirty="0" err="1">
                <a:latin typeface="Cambria" panose="02040503050406030204" pitchFamily="18" charset="0"/>
              </a:rPr>
              <a:t>vezane</a:t>
            </a:r>
            <a:r>
              <a:rPr lang="en-GB" altLang="en-US" sz="4000" dirty="0">
                <a:latin typeface="Cambria" panose="02040503050406030204" pitchFamily="18" charset="0"/>
              </a:rPr>
              <a:t> </a:t>
            </a:r>
            <a:r>
              <a:rPr lang="en-GB" altLang="en-US" sz="4000" dirty="0" err="1">
                <a:latin typeface="Cambria" panose="02040503050406030204" pitchFamily="18" charset="0"/>
              </a:rPr>
              <a:t>za</a:t>
            </a:r>
            <a:r>
              <a:rPr lang="en-GB" altLang="en-US" sz="4000" dirty="0">
                <a:latin typeface="Cambria" panose="02040503050406030204" pitchFamily="18" charset="0"/>
              </a:rPr>
              <a:t> </a:t>
            </a:r>
            <a:r>
              <a:rPr lang="en-GB" altLang="en-US" sz="4000" dirty="0" err="1">
                <a:latin typeface="Cambria" panose="02040503050406030204" pitchFamily="18" charset="0"/>
              </a:rPr>
              <a:t>vanjsku</a:t>
            </a:r>
            <a:r>
              <a:rPr lang="en-GB" altLang="en-US" sz="4000" dirty="0">
                <a:latin typeface="Cambria" panose="02040503050406030204" pitchFamily="18" charset="0"/>
              </a:rPr>
              <a:t> </a:t>
            </a:r>
            <a:r>
              <a:rPr lang="en-GB" altLang="en-US" sz="4000" dirty="0" err="1">
                <a:latin typeface="Cambria" panose="02040503050406030204" pitchFamily="18" charset="0"/>
              </a:rPr>
              <a:t>reviziju</a:t>
            </a:r>
            <a:r>
              <a:rPr lang="en-GB" altLang="en-US" sz="4000" dirty="0">
                <a:latin typeface="Cambria" panose="02040503050406030204" pitchFamily="18" charset="0"/>
              </a:rPr>
              <a:t> (</a:t>
            </a:r>
            <a:r>
              <a:rPr lang="en-GB" altLang="en-US" sz="4000" dirty="0" smtClean="0">
                <a:latin typeface="Cambria" panose="02040503050406030204" pitchFamily="18" charset="0"/>
              </a:rPr>
              <a:t>M1)</a:t>
            </a:r>
            <a:endParaRPr lang="en-US" altLang="en-US" sz="4000" dirty="0" smtClean="0">
              <a:latin typeface="Cambria" panose="02040503050406030204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2856"/>
            <a:ext cx="8856984" cy="4059041"/>
          </a:xfrm>
        </p:spPr>
        <p:txBody>
          <a:bodyPr>
            <a:normAutofit fontScale="92500" lnSpcReduction="10000"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hr-HR" altLang="en-US" sz="2400" dirty="0" smtClean="0">
                <a:latin typeface="Cambria" panose="02040503050406030204" pitchFamily="18" charset="0"/>
              </a:rPr>
              <a:t>Potrebne su informacija za sljedeća pitanja:</a:t>
            </a:r>
            <a:endParaRPr lang="en-GB" altLang="en-US" sz="2400" dirty="0" smtClean="0">
              <a:latin typeface="Cambria" panose="02040503050406030204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hr-HR" altLang="en-US" sz="1400" dirty="0" smtClean="0">
              <a:latin typeface="Cambria" panose="02040503050406030204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hr-HR" altLang="en-US" sz="2400" dirty="0" smtClean="0">
                <a:latin typeface="Cambria" panose="02040503050406030204" pitchFamily="18" charset="0"/>
              </a:rPr>
              <a:t>Koja vrsta revizije je provedena nad gradskim financijskim izvješćima i od strane koga?</a:t>
            </a:r>
            <a:r>
              <a:rPr lang="en-GB" altLang="en-US" sz="2400" dirty="0" smtClean="0">
                <a:latin typeface="Cambria" panose="02040503050406030204" pitchFamily="18" charset="0"/>
              </a:rPr>
              <a:t> (</a:t>
            </a:r>
            <a:r>
              <a:rPr lang="hr-HR" altLang="en-US" sz="2400" dirty="0" smtClean="0">
                <a:latin typeface="Cambria" panose="02040503050406030204" pitchFamily="18" charset="0"/>
              </a:rPr>
              <a:t>Potpuna godišnja financijska revizija?</a:t>
            </a:r>
            <a:r>
              <a:rPr lang="en-GB" altLang="en-US" sz="2400" dirty="0" smtClean="0">
                <a:latin typeface="Cambria" panose="02040503050406030204" pitchFamily="18" charset="0"/>
              </a:rPr>
              <a:t> </a:t>
            </a:r>
            <a:r>
              <a:rPr lang="hr-HR" altLang="en-US" sz="2400" dirty="0" smtClean="0">
                <a:latin typeface="Cambria" panose="02040503050406030204" pitchFamily="18" charset="0"/>
              </a:rPr>
              <a:t>Revizija usklađenosti?</a:t>
            </a:r>
            <a:r>
              <a:rPr lang="en-GB" altLang="en-US" sz="2400" dirty="0" smtClean="0">
                <a:latin typeface="Cambria" panose="02040503050406030204" pitchFamily="18" charset="0"/>
              </a:rPr>
              <a:t> </a:t>
            </a:r>
            <a:r>
              <a:rPr lang="hr-HR" altLang="en-US" sz="2400" dirty="0" smtClean="0">
                <a:latin typeface="Cambria" panose="02040503050406030204" pitchFamily="18" charset="0"/>
              </a:rPr>
              <a:t>Revizija određenih </a:t>
            </a:r>
            <a:r>
              <a:rPr lang="hr-HR" altLang="en-US" sz="2400" dirty="0" smtClean="0">
                <a:latin typeface="Cambria" panose="02040503050406030204" pitchFamily="18" charset="0"/>
              </a:rPr>
              <a:t>područja </a:t>
            </a:r>
            <a:r>
              <a:rPr lang="hr-HR" altLang="en-US" sz="2400" dirty="0" smtClean="0">
                <a:latin typeface="Cambria" panose="02040503050406030204" pitchFamily="18" charset="0"/>
              </a:rPr>
              <a:t>učinkovitosti u pružanju javnih usluga?</a:t>
            </a:r>
            <a:r>
              <a:rPr lang="en-GB" altLang="en-US" sz="2400" dirty="0" smtClean="0">
                <a:latin typeface="Cambria" panose="02040503050406030204" pitchFamily="18" charset="0"/>
              </a:rPr>
              <a:t> </a:t>
            </a:r>
            <a:r>
              <a:rPr lang="hr-HR" altLang="en-US" sz="2400" dirty="0" smtClean="0">
                <a:latin typeface="Cambria" panose="02040503050406030204" pitchFamily="18" charset="0"/>
              </a:rPr>
              <a:t>Pokriva li revizija i gradska poduzeća</a:t>
            </a:r>
            <a:r>
              <a:rPr lang="en-GB" altLang="en-US" sz="2400" dirty="0" smtClean="0">
                <a:latin typeface="Cambria" panose="02040503050406030204" pitchFamily="18" charset="0"/>
              </a:rPr>
              <a:t>?) (</a:t>
            </a:r>
            <a:r>
              <a:rPr lang="en-GB" altLang="en-US" sz="2400" dirty="0" err="1" smtClean="0">
                <a:latin typeface="Cambria" panose="02040503050406030204" pitchFamily="18" charset="0"/>
              </a:rPr>
              <a:t>Dimen</a:t>
            </a:r>
            <a:r>
              <a:rPr lang="hr-HR" altLang="en-US" sz="2400" dirty="0" smtClean="0">
                <a:latin typeface="Cambria" panose="02040503050406030204" pitchFamily="18" charset="0"/>
              </a:rPr>
              <a:t>zija</a:t>
            </a:r>
            <a:r>
              <a:rPr lang="en-GB" altLang="en-US" sz="2400" dirty="0" smtClean="0">
                <a:latin typeface="Cambria" panose="02040503050406030204" pitchFamily="18" charset="0"/>
              </a:rPr>
              <a:t> (i))</a:t>
            </a:r>
          </a:p>
          <a:p>
            <a:pPr algn="just" eaLnBrk="1" hangingPunct="1">
              <a:lnSpc>
                <a:spcPct val="90000"/>
              </a:lnSpc>
            </a:pPr>
            <a:endParaRPr lang="hr-HR" altLang="en-US" sz="1300" dirty="0" smtClean="0">
              <a:latin typeface="Cambria" panose="02040503050406030204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hr-HR" altLang="en-US" sz="2400" dirty="0" smtClean="0">
                <a:latin typeface="Cambria" panose="02040503050406030204" pitchFamily="18" charset="0"/>
              </a:rPr>
              <a:t>Koliko brzo se revizijska izvješća dostavljaju predstavničkom tijelu nakon završetka razdoblja (ili nakon primitka nacrta financijskih izvješća revizora)? </a:t>
            </a:r>
            <a:r>
              <a:rPr lang="en-GB" altLang="en-US" sz="2400" dirty="0" smtClean="0">
                <a:latin typeface="Cambria" panose="02040503050406030204" pitchFamily="18" charset="0"/>
              </a:rPr>
              <a:t>(</a:t>
            </a:r>
            <a:r>
              <a:rPr lang="en-GB" altLang="en-US" sz="2400" dirty="0" err="1" smtClean="0">
                <a:latin typeface="Cambria" panose="02040503050406030204" pitchFamily="18" charset="0"/>
              </a:rPr>
              <a:t>Dimen</a:t>
            </a:r>
            <a:r>
              <a:rPr lang="hr-HR" altLang="en-US" sz="2400" dirty="0" smtClean="0">
                <a:latin typeface="Cambria" panose="02040503050406030204" pitchFamily="18" charset="0"/>
              </a:rPr>
              <a:t>zija </a:t>
            </a:r>
            <a:r>
              <a:rPr lang="en-GB" altLang="en-US" sz="2400" dirty="0" smtClean="0">
                <a:latin typeface="Cambria" panose="02040503050406030204" pitchFamily="18" charset="0"/>
              </a:rPr>
              <a:t>(ii))</a:t>
            </a:r>
          </a:p>
          <a:p>
            <a:pPr algn="just" eaLnBrk="1" hangingPunct="1">
              <a:lnSpc>
                <a:spcPct val="90000"/>
              </a:lnSpc>
            </a:pPr>
            <a:endParaRPr lang="hr-HR" altLang="en-US" sz="1300" dirty="0" smtClean="0">
              <a:latin typeface="Cambria" panose="02040503050406030204" pitchFamily="18" charset="0"/>
            </a:endParaRPr>
          </a:p>
          <a:p>
            <a:pPr algn="just"/>
            <a:r>
              <a:rPr lang="hr-HR" altLang="en-US" sz="2400" dirty="0" smtClean="0">
                <a:latin typeface="Cambria" panose="02040503050406030204" pitchFamily="18" charset="0"/>
              </a:rPr>
              <a:t>Ima </a:t>
            </a:r>
            <a:r>
              <a:rPr lang="hr-HR" altLang="en-US" dirty="0">
                <a:latin typeface="Cambria" panose="02040503050406030204" pitchFamily="18" charset="0"/>
              </a:rPr>
              <a:t>li dokaza o poduzetim mjerama temeljem preporuka revizije i ostalih tijela lokalne </a:t>
            </a:r>
            <a:r>
              <a:rPr lang="hr-HR" altLang="en-US" dirty="0" smtClean="0">
                <a:latin typeface="Cambria" panose="02040503050406030204" pitchFamily="18" charset="0"/>
              </a:rPr>
              <a:t>jedinice?</a:t>
            </a:r>
            <a:r>
              <a:rPr lang="en-GB" altLang="en-US" sz="2400" dirty="0" smtClean="0">
                <a:latin typeface="Cambria" panose="02040503050406030204" pitchFamily="18" charset="0"/>
              </a:rPr>
              <a:t> (</a:t>
            </a:r>
            <a:r>
              <a:rPr lang="en-GB" altLang="en-US" sz="2400" dirty="0" err="1" smtClean="0">
                <a:latin typeface="Cambria" panose="02040503050406030204" pitchFamily="18" charset="0"/>
              </a:rPr>
              <a:t>Dimen</a:t>
            </a:r>
            <a:r>
              <a:rPr lang="hr-HR" altLang="en-US" sz="2400" dirty="0" smtClean="0">
                <a:latin typeface="Cambria" panose="02040503050406030204" pitchFamily="18" charset="0"/>
              </a:rPr>
              <a:t>zija</a:t>
            </a:r>
            <a:r>
              <a:rPr lang="en-GB" altLang="en-US" sz="2400" dirty="0" smtClean="0">
                <a:latin typeface="Cambria" panose="02040503050406030204" pitchFamily="18" charset="0"/>
              </a:rPr>
              <a:t> (iii))</a:t>
            </a:r>
            <a:endParaRPr lang="en-US" altLang="en-US" sz="2400" dirty="0" smtClean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1898"/>
            <a:ext cx="9144000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02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en-GB" altLang="en-US" sz="4000" dirty="0" smtClean="0">
                <a:latin typeface="Cambria" panose="02040503050406030204" pitchFamily="18" charset="0"/>
              </a:rPr>
              <a:t>PI-27 </a:t>
            </a:r>
            <a:r>
              <a:rPr lang="en-GB" altLang="en-US" sz="4000" dirty="0" err="1">
                <a:latin typeface="Cambria" panose="02040503050406030204" pitchFamily="18" charset="0"/>
              </a:rPr>
              <a:t>Nadzor</a:t>
            </a:r>
            <a:r>
              <a:rPr lang="en-GB" altLang="en-US" sz="4000" dirty="0">
                <a:latin typeface="Cambria" panose="02040503050406030204" pitchFamily="18" charset="0"/>
              </a:rPr>
              <a:t> </a:t>
            </a:r>
            <a:r>
              <a:rPr lang="en-GB" altLang="en-US" sz="4000" dirty="0" err="1">
                <a:latin typeface="Cambria" panose="02040503050406030204" pitchFamily="18" charset="0"/>
              </a:rPr>
              <a:t>nad</a:t>
            </a:r>
            <a:r>
              <a:rPr lang="en-GB" altLang="en-US" sz="4000" dirty="0">
                <a:latin typeface="Cambria" panose="02040503050406030204" pitchFamily="18" charset="0"/>
              </a:rPr>
              <a:t> </a:t>
            </a:r>
            <a:r>
              <a:rPr lang="en-GB" altLang="en-US" sz="4000" dirty="0" err="1">
                <a:latin typeface="Cambria" panose="02040503050406030204" pitchFamily="18" charset="0"/>
              </a:rPr>
              <a:t>godišnjim</a:t>
            </a:r>
            <a:r>
              <a:rPr lang="en-GB" altLang="en-US" sz="4000" dirty="0">
                <a:latin typeface="Cambria" panose="02040503050406030204" pitchFamily="18" charset="0"/>
              </a:rPr>
              <a:t> </a:t>
            </a:r>
            <a:r>
              <a:rPr lang="en-GB" altLang="en-US" sz="4000" dirty="0" err="1">
                <a:latin typeface="Cambria" panose="02040503050406030204" pitchFamily="18" charset="0"/>
              </a:rPr>
              <a:t>propisom</a:t>
            </a:r>
            <a:r>
              <a:rPr lang="en-GB" altLang="en-US" sz="4000" dirty="0">
                <a:latin typeface="Cambria" panose="02040503050406030204" pitchFamily="18" charset="0"/>
              </a:rPr>
              <a:t> o  </a:t>
            </a:r>
            <a:r>
              <a:rPr lang="en-GB" altLang="en-US" sz="4000" dirty="0" err="1">
                <a:latin typeface="Cambria" panose="02040503050406030204" pitchFamily="18" charset="0"/>
              </a:rPr>
              <a:t>izvršavanju</a:t>
            </a:r>
            <a:r>
              <a:rPr lang="en-GB" altLang="en-US" sz="4000" dirty="0">
                <a:latin typeface="Cambria" panose="02040503050406030204" pitchFamily="18" charset="0"/>
              </a:rPr>
              <a:t> </a:t>
            </a:r>
            <a:r>
              <a:rPr lang="en-GB" altLang="en-US" sz="4000" dirty="0" err="1">
                <a:latin typeface="Cambria" panose="02040503050406030204" pitchFamily="18" charset="0"/>
              </a:rPr>
              <a:t>proračuna</a:t>
            </a:r>
            <a:r>
              <a:rPr lang="en-GB" altLang="en-US" sz="4000" dirty="0">
                <a:latin typeface="Cambria" panose="02040503050406030204" pitchFamily="18" charset="0"/>
              </a:rPr>
              <a:t> (</a:t>
            </a:r>
            <a:r>
              <a:rPr lang="en-GB" altLang="en-US" sz="4000" dirty="0" smtClean="0">
                <a:latin typeface="Cambria" panose="02040503050406030204" pitchFamily="18" charset="0"/>
              </a:rPr>
              <a:t>M1)</a:t>
            </a:r>
            <a:endParaRPr lang="en-US" altLang="en-US" sz="4000" dirty="0" smtClean="0">
              <a:latin typeface="Cambria" panose="02040503050406030204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2856"/>
            <a:ext cx="8784976" cy="4059042"/>
          </a:xfrm>
        </p:spPr>
        <p:txBody>
          <a:bodyPr>
            <a:normAutofit fontScale="92500" lnSpcReduction="20000"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hr-HR" altLang="en-US" sz="2400" dirty="0" smtClean="0">
                <a:latin typeface="Cambria" panose="02040503050406030204" pitchFamily="18" charset="0"/>
              </a:rPr>
              <a:t>Razmatraju se sljedeća pitanja:</a:t>
            </a:r>
            <a:endParaRPr lang="en-GB" altLang="en-US" sz="2400" dirty="0" smtClean="0">
              <a:latin typeface="Cambria" panose="02040503050406030204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hr-HR" altLang="en-US" sz="2400" dirty="0" smtClean="0">
                <a:latin typeface="Cambria" panose="02040503050406030204" pitchFamily="18" charset="0"/>
              </a:rPr>
              <a:t>Pokriva li nadzor predstavničkog tijela lokalne samouprave srednjoročne fiskalne okvire i prioritete kao i detaljne informacije o prihodima i rashodima?</a:t>
            </a:r>
            <a:r>
              <a:rPr lang="en-GB" altLang="en-US" sz="2400" dirty="0" smtClean="0">
                <a:latin typeface="Cambria" panose="02040503050406030204" pitchFamily="18" charset="0"/>
              </a:rPr>
              <a:t> (</a:t>
            </a:r>
            <a:r>
              <a:rPr lang="en-GB" altLang="en-US" sz="2400" dirty="0" err="1" smtClean="0">
                <a:latin typeface="Cambria" panose="02040503050406030204" pitchFamily="18" charset="0"/>
              </a:rPr>
              <a:t>Dimen</a:t>
            </a:r>
            <a:r>
              <a:rPr lang="hr-HR" altLang="en-US" sz="2400" dirty="0" smtClean="0">
                <a:latin typeface="Cambria" panose="02040503050406030204" pitchFamily="18" charset="0"/>
              </a:rPr>
              <a:t>zija</a:t>
            </a:r>
            <a:r>
              <a:rPr lang="en-GB" altLang="en-US" sz="2400" dirty="0" smtClean="0">
                <a:latin typeface="Cambria" panose="02040503050406030204" pitchFamily="18" charset="0"/>
              </a:rPr>
              <a:t> (i))</a:t>
            </a:r>
          </a:p>
          <a:p>
            <a:pPr algn="just"/>
            <a:r>
              <a:rPr lang="hr-HR" altLang="en-US" sz="2400" dirty="0" smtClean="0">
                <a:latin typeface="Cambria" panose="02040503050406030204" pitchFamily="18" charset="0"/>
              </a:rPr>
              <a:t>Jesu li </a:t>
            </a:r>
            <a:r>
              <a:rPr lang="en-GB" altLang="en-US" dirty="0" err="1" smtClean="0">
                <a:latin typeface="Cambria" panose="02040503050406030204" pitchFamily="18" charset="0"/>
              </a:rPr>
              <a:t>dobro</a:t>
            </a:r>
            <a:r>
              <a:rPr lang="en-GB" altLang="en-US" dirty="0" smtClean="0">
                <a:latin typeface="Cambria" panose="02040503050406030204" pitchFamily="18" charset="0"/>
              </a:rPr>
              <a:t> </a:t>
            </a:r>
            <a:r>
              <a:rPr lang="en-GB" altLang="en-US" dirty="0" err="1">
                <a:latin typeface="Cambria" panose="02040503050406030204" pitchFamily="18" charset="0"/>
              </a:rPr>
              <a:t>uspostavljenje</a:t>
            </a:r>
            <a:r>
              <a:rPr lang="en-GB" altLang="en-US" dirty="0">
                <a:latin typeface="Cambria" panose="02040503050406030204" pitchFamily="18" charset="0"/>
              </a:rPr>
              <a:t> procedure u  </a:t>
            </a:r>
            <a:r>
              <a:rPr lang="en-GB" altLang="en-US" dirty="0" err="1">
                <a:latin typeface="Cambria" panose="02040503050406030204" pitchFamily="18" charset="0"/>
              </a:rPr>
              <a:t>predstavničkom</a:t>
            </a:r>
            <a:r>
              <a:rPr lang="en-GB" altLang="en-US" dirty="0">
                <a:latin typeface="Cambria" panose="02040503050406030204" pitchFamily="18" charset="0"/>
              </a:rPr>
              <a:t> </a:t>
            </a:r>
            <a:r>
              <a:rPr lang="en-GB" altLang="en-US" dirty="0" err="1">
                <a:latin typeface="Cambria" panose="02040503050406030204" pitchFamily="18" charset="0"/>
              </a:rPr>
              <a:t>tijelu</a:t>
            </a:r>
            <a:r>
              <a:rPr lang="en-GB" altLang="en-US" dirty="0">
                <a:latin typeface="Cambria" panose="02040503050406030204" pitchFamily="18" charset="0"/>
              </a:rPr>
              <a:t> </a:t>
            </a:r>
            <a:r>
              <a:rPr lang="en-GB" altLang="en-US" dirty="0" err="1">
                <a:latin typeface="Cambria" panose="02040503050406030204" pitchFamily="18" charset="0"/>
              </a:rPr>
              <a:t>jedinice</a:t>
            </a:r>
            <a:r>
              <a:rPr lang="en-GB" altLang="en-US" dirty="0">
                <a:latin typeface="Cambria" panose="02040503050406030204" pitchFamily="18" charset="0"/>
              </a:rPr>
              <a:t> </a:t>
            </a:r>
            <a:r>
              <a:rPr lang="en-GB" altLang="en-US" dirty="0" err="1">
                <a:latin typeface="Cambria" panose="02040503050406030204" pitchFamily="18" charset="0"/>
              </a:rPr>
              <a:t>lokalne</a:t>
            </a:r>
            <a:r>
              <a:rPr lang="en-GB" altLang="en-US" dirty="0">
                <a:latin typeface="Cambria" panose="02040503050406030204" pitchFamily="18" charset="0"/>
              </a:rPr>
              <a:t> </a:t>
            </a:r>
            <a:r>
              <a:rPr lang="en-GB" altLang="en-US" dirty="0" err="1">
                <a:latin typeface="Cambria" panose="02040503050406030204" pitchFamily="18" charset="0"/>
              </a:rPr>
              <a:t>samouprave</a:t>
            </a:r>
            <a:r>
              <a:rPr lang="en-GB" altLang="en-US" dirty="0">
                <a:latin typeface="Cambria" panose="02040503050406030204" pitchFamily="18" charset="0"/>
              </a:rPr>
              <a:t> i do </a:t>
            </a:r>
            <a:r>
              <a:rPr lang="en-GB" altLang="en-US" dirty="0" err="1">
                <a:latin typeface="Cambria" panose="02040503050406030204" pitchFamily="18" charset="0"/>
              </a:rPr>
              <a:t>koje</a:t>
            </a:r>
            <a:r>
              <a:rPr lang="en-GB" altLang="en-US" dirty="0">
                <a:latin typeface="Cambria" panose="02040503050406030204" pitchFamily="18" charset="0"/>
              </a:rPr>
              <a:t> </a:t>
            </a:r>
            <a:r>
              <a:rPr lang="en-GB" altLang="en-US" dirty="0" err="1">
                <a:latin typeface="Cambria" panose="02040503050406030204" pitchFamily="18" charset="0"/>
              </a:rPr>
              <a:t>mjere</a:t>
            </a:r>
            <a:r>
              <a:rPr lang="en-GB" altLang="en-US" dirty="0">
                <a:latin typeface="Cambria" panose="02040503050406030204" pitchFamily="18" charset="0"/>
              </a:rPr>
              <a:t> se </a:t>
            </a:r>
            <a:r>
              <a:rPr lang="en-GB" altLang="en-US" dirty="0" err="1">
                <a:latin typeface="Cambria" panose="02040503050406030204" pitchFamily="18" charset="0"/>
              </a:rPr>
              <a:t>poštuju</a:t>
            </a:r>
            <a:r>
              <a:rPr lang="en-GB" altLang="en-US" dirty="0">
                <a:latin typeface="Cambria" panose="02040503050406030204" pitchFamily="18" charset="0"/>
              </a:rPr>
              <a:t>? </a:t>
            </a:r>
            <a:r>
              <a:rPr lang="en-GB" altLang="en-US" sz="2400" dirty="0" smtClean="0">
                <a:latin typeface="Cambria" panose="02040503050406030204" pitchFamily="18" charset="0"/>
              </a:rPr>
              <a:t>(</a:t>
            </a:r>
            <a:r>
              <a:rPr lang="hr-HR" altLang="en-US" sz="2400" dirty="0" smtClean="0">
                <a:latin typeface="Cambria" panose="02040503050406030204" pitchFamily="18" charset="0"/>
              </a:rPr>
              <a:t>Dimenzija </a:t>
            </a:r>
            <a:r>
              <a:rPr lang="en-GB" altLang="en-US" sz="2400" dirty="0" smtClean="0">
                <a:latin typeface="Cambria" panose="02040503050406030204" pitchFamily="18" charset="0"/>
              </a:rPr>
              <a:t>(ii))</a:t>
            </a:r>
          </a:p>
          <a:p>
            <a:pPr algn="just"/>
            <a:r>
              <a:rPr lang="hr-HR" altLang="en-US" sz="2400" dirty="0" smtClean="0">
                <a:latin typeface="Cambria" panose="02040503050406030204" pitchFamily="18" charset="0"/>
              </a:rPr>
              <a:t>Hoće li </a:t>
            </a:r>
            <a:r>
              <a:rPr lang="pl-PL" altLang="en-US" dirty="0" smtClean="0">
                <a:latin typeface="Cambria" panose="02040503050406030204" pitchFamily="18" charset="0"/>
              </a:rPr>
              <a:t>predstavničko tijelo </a:t>
            </a:r>
            <a:r>
              <a:rPr lang="pl-PL" altLang="en-US" dirty="0">
                <a:latin typeface="Cambria" panose="02040503050406030204" pitchFamily="18" charset="0"/>
              </a:rPr>
              <a:t>jedinice lokalne samouprave </a:t>
            </a:r>
            <a:r>
              <a:rPr lang="pl-PL" altLang="en-US" dirty="0" smtClean="0">
                <a:latin typeface="Cambria" panose="02040503050406030204" pitchFamily="18" charset="0"/>
              </a:rPr>
              <a:t>imati dovoljno vremena za nadzor</a:t>
            </a:r>
            <a:r>
              <a:rPr lang="en-GB" altLang="en-US" sz="2400" dirty="0" smtClean="0">
                <a:latin typeface="Cambria" panose="02040503050406030204" pitchFamily="18" charset="0"/>
              </a:rPr>
              <a:t>? (</a:t>
            </a:r>
            <a:r>
              <a:rPr lang="en-GB" altLang="en-US" sz="2400" dirty="0" err="1" smtClean="0">
                <a:latin typeface="Cambria" panose="02040503050406030204" pitchFamily="18" charset="0"/>
              </a:rPr>
              <a:t>Dimen</a:t>
            </a:r>
            <a:r>
              <a:rPr lang="hr-HR" altLang="en-US" sz="2400" dirty="0" smtClean="0">
                <a:latin typeface="Cambria" panose="02040503050406030204" pitchFamily="18" charset="0"/>
              </a:rPr>
              <a:t>zija</a:t>
            </a:r>
            <a:r>
              <a:rPr lang="en-GB" altLang="en-US" sz="2400" dirty="0" smtClean="0">
                <a:latin typeface="Cambria" panose="02040503050406030204" pitchFamily="18" charset="0"/>
              </a:rPr>
              <a:t> (iii))</a:t>
            </a:r>
          </a:p>
          <a:p>
            <a:pPr algn="just"/>
            <a:r>
              <a:rPr lang="hr-HR" altLang="en-US" sz="2400" dirty="0" smtClean="0">
                <a:latin typeface="Cambria" panose="02040503050406030204" pitchFamily="18" charset="0"/>
              </a:rPr>
              <a:t>Ima li ograničenja </a:t>
            </a:r>
            <a:r>
              <a:rPr lang="vi-VN" altLang="en-US" dirty="0" smtClean="0">
                <a:latin typeface="Cambria" panose="02040503050406030204" pitchFamily="18" charset="0"/>
              </a:rPr>
              <a:t>ovla</a:t>
            </a:r>
            <a:r>
              <a:rPr lang="hr-HR" altLang="en-US" dirty="0" smtClean="0">
                <a:latin typeface="Cambria" panose="02040503050406030204" pitchFamily="18" charset="0"/>
              </a:rPr>
              <a:t>stima</a:t>
            </a:r>
            <a:r>
              <a:rPr lang="vi-VN" altLang="en-US" dirty="0" smtClean="0">
                <a:latin typeface="Cambria" panose="02040503050406030204" pitchFamily="18" charset="0"/>
              </a:rPr>
              <a:t> </a:t>
            </a:r>
            <a:r>
              <a:rPr lang="vi-VN" altLang="en-US" dirty="0">
                <a:latin typeface="Cambria" panose="02040503050406030204" pitchFamily="18" charset="0"/>
              </a:rPr>
              <a:t>izvršne vlasti da mijenja i preraspodjeljuje proračunom predviđene iznose bez prethodnog odobrenja predstavničkog tijela jedinice lokalne </a:t>
            </a:r>
            <a:r>
              <a:rPr lang="vi-VN" altLang="en-US" dirty="0" smtClean="0">
                <a:latin typeface="Cambria" panose="02040503050406030204" pitchFamily="18" charset="0"/>
              </a:rPr>
              <a:t>samouprave</a:t>
            </a:r>
            <a:r>
              <a:rPr lang="en-GB" altLang="en-US" sz="2400" dirty="0" smtClean="0">
                <a:latin typeface="Cambria" panose="02040503050406030204" pitchFamily="18" charset="0"/>
              </a:rPr>
              <a:t>? (</a:t>
            </a:r>
            <a:r>
              <a:rPr lang="hr-HR" altLang="en-US" sz="2400" dirty="0" smtClean="0">
                <a:latin typeface="Cambria" panose="02040503050406030204" pitchFamily="18" charset="0"/>
              </a:rPr>
              <a:t>Dimenzija </a:t>
            </a:r>
            <a:r>
              <a:rPr lang="en-GB" altLang="en-US" sz="2400" dirty="0" smtClean="0">
                <a:latin typeface="Cambria" panose="02040503050406030204" pitchFamily="18" charset="0"/>
              </a:rPr>
              <a:t>(iv))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endParaRPr lang="en-US" altLang="en-US" sz="2400" dirty="0" smtClean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1898"/>
            <a:ext cx="9144000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15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en-GB" altLang="en-US" sz="4000" dirty="0" smtClean="0">
                <a:latin typeface="Cambria" panose="02040503050406030204" pitchFamily="18" charset="0"/>
              </a:rPr>
              <a:t>PI-28 </a:t>
            </a:r>
            <a:r>
              <a:rPr lang="en-GB" altLang="en-US" sz="4000" dirty="0" err="1">
                <a:latin typeface="Cambria" panose="02040503050406030204" pitchFamily="18" charset="0"/>
              </a:rPr>
              <a:t>Nadzor</a:t>
            </a:r>
            <a:r>
              <a:rPr lang="en-GB" altLang="en-US" sz="4000" dirty="0">
                <a:latin typeface="Cambria" panose="02040503050406030204" pitchFamily="18" charset="0"/>
              </a:rPr>
              <a:t> </a:t>
            </a:r>
            <a:r>
              <a:rPr lang="en-GB" altLang="en-US" sz="4000" dirty="0" err="1">
                <a:latin typeface="Cambria" panose="02040503050406030204" pitchFamily="18" charset="0"/>
              </a:rPr>
              <a:t>nad</a:t>
            </a:r>
            <a:r>
              <a:rPr lang="en-GB" altLang="en-US" sz="4000" dirty="0">
                <a:latin typeface="Cambria" panose="02040503050406030204" pitchFamily="18" charset="0"/>
              </a:rPr>
              <a:t> </a:t>
            </a:r>
            <a:r>
              <a:rPr lang="en-GB" altLang="en-US" sz="4000" dirty="0" err="1">
                <a:latin typeface="Cambria" panose="02040503050406030204" pitchFamily="18" charset="0"/>
              </a:rPr>
              <a:t>izvještajima</a:t>
            </a:r>
            <a:r>
              <a:rPr lang="en-GB" altLang="en-US" sz="4000" dirty="0">
                <a:latin typeface="Cambria" panose="02040503050406030204" pitchFamily="18" charset="0"/>
              </a:rPr>
              <a:t> </a:t>
            </a:r>
            <a:r>
              <a:rPr lang="en-GB" altLang="en-US" sz="4000" dirty="0" err="1">
                <a:latin typeface="Cambria" panose="02040503050406030204" pitchFamily="18" charset="0"/>
              </a:rPr>
              <a:t>vanjske</a:t>
            </a:r>
            <a:r>
              <a:rPr lang="en-GB" altLang="en-US" sz="4000" dirty="0">
                <a:latin typeface="Cambria" panose="02040503050406030204" pitchFamily="18" charset="0"/>
              </a:rPr>
              <a:t> </a:t>
            </a:r>
            <a:r>
              <a:rPr lang="en-GB" altLang="en-US" sz="4000" dirty="0" err="1">
                <a:latin typeface="Cambria" panose="02040503050406030204" pitchFamily="18" charset="0"/>
              </a:rPr>
              <a:t>revizije</a:t>
            </a:r>
            <a:r>
              <a:rPr lang="en-GB" altLang="en-US" sz="4000" dirty="0">
                <a:latin typeface="Cambria" panose="02040503050406030204" pitchFamily="18" charset="0"/>
              </a:rPr>
              <a:t> (</a:t>
            </a:r>
            <a:r>
              <a:rPr lang="en-GB" altLang="en-US" sz="4000" dirty="0" smtClean="0">
                <a:latin typeface="Cambria" panose="02040503050406030204" pitchFamily="18" charset="0"/>
              </a:rPr>
              <a:t>M1)</a:t>
            </a:r>
            <a:endParaRPr lang="en-US" altLang="en-US" sz="4000" dirty="0" smtClean="0">
              <a:latin typeface="Cambria" panose="02040503050406030204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6873"/>
            <a:ext cx="8496944" cy="3599316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80000"/>
              </a:lnSpc>
            </a:pPr>
            <a:r>
              <a:rPr lang="en-GB" altLang="en-US" sz="2800" dirty="0" err="1">
                <a:latin typeface="Cambria" panose="02040503050406030204" pitchFamily="18" charset="0"/>
              </a:rPr>
              <a:t>Razmatraju</a:t>
            </a:r>
            <a:r>
              <a:rPr lang="en-GB" altLang="en-US" sz="2800" dirty="0">
                <a:latin typeface="Cambria" panose="02040503050406030204" pitchFamily="18" charset="0"/>
              </a:rPr>
              <a:t> se </a:t>
            </a:r>
            <a:r>
              <a:rPr lang="en-GB" altLang="en-US" sz="2800" dirty="0" err="1">
                <a:latin typeface="Cambria" panose="02040503050406030204" pitchFamily="18" charset="0"/>
              </a:rPr>
              <a:t>sljedeća</a:t>
            </a:r>
            <a:r>
              <a:rPr lang="en-GB" altLang="en-US" sz="2800" dirty="0">
                <a:latin typeface="Cambria" panose="02040503050406030204" pitchFamily="18" charset="0"/>
              </a:rPr>
              <a:t> </a:t>
            </a:r>
            <a:r>
              <a:rPr lang="en-GB" altLang="en-US" sz="2800" dirty="0" err="1">
                <a:latin typeface="Cambria" panose="02040503050406030204" pitchFamily="18" charset="0"/>
              </a:rPr>
              <a:t>pitanja</a:t>
            </a:r>
            <a:r>
              <a:rPr lang="en-GB" altLang="en-US" sz="2800" dirty="0" smtClean="0">
                <a:latin typeface="Cambria" panose="02040503050406030204" pitchFamily="18" charset="0"/>
              </a:rPr>
              <a:t>:</a:t>
            </a:r>
            <a:endParaRPr lang="en-GB" altLang="en-US" sz="2800" dirty="0">
              <a:latin typeface="Cambria" panose="02040503050406030204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endParaRPr lang="hr-HR" altLang="en-US" sz="2800" dirty="0" smtClean="0">
              <a:latin typeface="Cambria" panose="02040503050406030204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hr-HR" altLang="en-US" sz="2800" dirty="0" smtClean="0">
                <a:latin typeface="Cambria" panose="02040503050406030204" pitchFamily="18" charset="0"/>
              </a:rPr>
              <a:t>Postoji li p</a:t>
            </a:r>
            <a:r>
              <a:rPr lang="en-GB" altLang="en-US" sz="2800" dirty="0" err="1" smtClean="0">
                <a:latin typeface="Cambria" panose="02040503050406030204" pitchFamily="18" charset="0"/>
              </a:rPr>
              <a:t>ravovremenost</a:t>
            </a:r>
            <a:r>
              <a:rPr lang="en-GB" altLang="en-US" sz="2800" dirty="0" smtClean="0">
                <a:latin typeface="Cambria" panose="02040503050406030204" pitchFamily="18" charset="0"/>
              </a:rPr>
              <a:t> </a:t>
            </a:r>
            <a:r>
              <a:rPr lang="en-GB" altLang="en-US" sz="2800" dirty="0" err="1">
                <a:latin typeface="Cambria" panose="02040503050406030204" pitchFamily="18" charset="0"/>
              </a:rPr>
              <a:t>pregleda</a:t>
            </a:r>
            <a:r>
              <a:rPr lang="en-GB" altLang="en-US" sz="2800" dirty="0">
                <a:latin typeface="Cambria" panose="02040503050406030204" pitchFamily="18" charset="0"/>
              </a:rPr>
              <a:t> </a:t>
            </a:r>
            <a:r>
              <a:rPr lang="en-GB" altLang="en-US" sz="2800" dirty="0" err="1">
                <a:latin typeface="Cambria" panose="02040503050406030204" pitchFamily="18" charset="0"/>
              </a:rPr>
              <a:t>revizorskih</a:t>
            </a:r>
            <a:r>
              <a:rPr lang="en-GB" altLang="en-US" sz="2800" dirty="0">
                <a:latin typeface="Cambria" panose="02040503050406030204" pitchFamily="18" charset="0"/>
              </a:rPr>
              <a:t> </a:t>
            </a:r>
            <a:r>
              <a:rPr lang="en-GB" altLang="en-US" sz="2800" dirty="0" err="1">
                <a:latin typeface="Cambria" panose="02040503050406030204" pitchFamily="18" charset="0"/>
              </a:rPr>
              <a:t>izvještaja</a:t>
            </a:r>
            <a:r>
              <a:rPr lang="en-GB" altLang="en-US" sz="2800" dirty="0">
                <a:latin typeface="Cambria" panose="02040503050406030204" pitchFamily="18" charset="0"/>
              </a:rPr>
              <a:t> </a:t>
            </a:r>
            <a:r>
              <a:rPr lang="hr-HR" altLang="en-US" sz="2800" dirty="0" smtClean="0">
                <a:latin typeface="Cambria" panose="02040503050406030204" pitchFamily="18" charset="0"/>
              </a:rPr>
              <a:t>od strane </a:t>
            </a:r>
            <a:r>
              <a:rPr lang="en-GB" altLang="en-US" sz="2800" dirty="0" err="1" smtClean="0">
                <a:latin typeface="Cambria" panose="02040503050406030204" pitchFamily="18" charset="0"/>
              </a:rPr>
              <a:t>predstavničko</a:t>
            </a:r>
            <a:r>
              <a:rPr lang="hr-HR" altLang="en-US" sz="2800" dirty="0" smtClean="0">
                <a:latin typeface="Cambria" panose="02040503050406030204" pitchFamily="18" charset="0"/>
              </a:rPr>
              <a:t>g</a:t>
            </a:r>
            <a:r>
              <a:rPr lang="en-GB" altLang="en-US" sz="2800" dirty="0" smtClean="0">
                <a:latin typeface="Cambria" panose="02040503050406030204" pitchFamily="18" charset="0"/>
              </a:rPr>
              <a:t> </a:t>
            </a:r>
            <a:r>
              <a:rPr lang="en-GB" altLang="en-US" sz="2800" dirty="0" err="1" smtClean="0">
                <a:latin typeface="Cambria" panose="02040503050406030204" pitchFamily="18" charset="0"/>
              </a:rPr>
              <a:t>tijel</a:t>
            </a:r>
            <a:r>
              <a:rPr lang="hr-HR" altLang="en-US" sz="2800" dirty="0" smtClean="0">
                <a:latin typeface="Cambria" panose="02040503050406030204" pitchFamily="18" charset="0"/>
              </a:rPr>
              <a:t>a</a:t>
            </a:r>
            <a:r>
              <a:rPr lang="en-GB" altLang="en-US" sz="2800" dirty="0" smtClean="0">
                <a:latin typeface="Cambria" panose="02040503050406030204" pitchFamily="18" charset="0"/>
              </a:rPr>
              <a:t> </a:t>
            </a:r>
            <a:r>
              <a:rPr lang="en-GB" altLang="en-US" sz="2800" dirty="0" err="1">
                <a:latin typeface="Cambria" panose="02040503050406030204" pitchFamily="18" charset="0"/>
              </a:rPr>
              <a:t>jedinice</a:t>
            </a:r>
            <a:r>
              <a:rPr lang="en-GB" altLang="en-US" sz="2800" dirty="0">
                <a:latin typeface="Cambria" panose="02040503050406030204" pitchFamily="18" charset="0"/>
              </a:rPr>
              <a:t> </a:t>
            </a:r>
            <a:r>
              <a:rPr lang="en-GB" altLang="en-US" sz="2800" dirty="0" err="1">
                <a:latin typeface="Cambria" panose="02040503050406030204" pitchFamily="18" charset="0"/>
              </a:rPr>
              <a:t>lokalne</a:t>
            </a:r>
            <a:r>
              <a:rPr lang="en-GB" altLang="en-US" sz="2800" dirty="0">
                <a:latin typeface="Cambria" panose="02040503050406030204" pitchFamily="18" charset="0"/>
              </a:rPr>
              <a:t> </a:t>
            </a:r>
            <a:r>
              <a:rPr lang="en-GB" altLang="en-US" sz="2800" dirty="0" err="1" smtClean="0">
                <a:latin typeface="Cambria" panose="02040503050406030204" pitchFamily="18" charset="0"/>
              </a:rPr>
              <a:t>samouprave</a:t>
            </a:r>
            <a:r>
              <a:rPr lang="hr-HR" altLang="en-US" sz="2800" dirty="0" smtClean="0">
                <a:latin typeface="Cambria" panose="02040503050406030204" pitchFamily="18" charset="0"/>
              </a:rPr>
              <a:t>?</a:t>
            </a:r>
            <a:r>
              <a:rPr lang="en-GB" altLang="en-US" sz="2800" dirty="0" smtClean="0">
                <a:latin typeface="Cambria" panose="02040503050406030204" pitchFamily="18" charset="0"/>
              </a:rPr>
              <a:t> (</a:t>
            </a:r>
            <a:r>
              <a:rPr lang="hr-HR" altLang="en-US" sz="2800" dirty="0" smtClean="0">
                <a:latin typeface="Cambria" panose="02040503050406030204" pitchFamily="18" charset="0"/>
              </a:rPr>
              <a:t>U obzir se uzimaju iskustva s izvješćima unutar posljednje tri godine</a:t>
            </a:r>
            <a:r>
              <a:rPr lang="en-GB" altLang="en-US" sz="2800" dirty="0" smtClean="0">
                <a:latin typeface="Cambria" panose="02040503050406030204" pitchFamily="18" charset="0"/>
              </a:rPr>
              <a:t>.) (</a:t>
            </a:r>
            <a:r>
              <a:rPr lang="hr-HR" altLang="en-US" sz="2800" dirty="0" smtClean="0">
                <a:latin typeface="Cambria" panose="02040503050406030204" pitchFamily="18" charset="0"/>
              </a:rPr>
              <a:t>Dimenzija </a:t>
            </a:r>
            <a:r>
              <a:rPr lang="en-GB" altLang="en-US" sz="2800" dirty="0" smtClean="0">
                <a:latin typeface="Cambria" panose="02040503050406030204" pitchFamily="18" charset="0"/>
              </a:rPr>
              <a:t>(i))</a:t>
            </a:r>
          </a:p>
          <a:p>
            <a:pPr algn="just" eaLnBrk="1" hangingPunct="1">
              <a:lnSpc>
                <a:spcPct val="80000"/>
              </a:lnSpc>
            </a:pPr>
            <a:endParaRPr lang="hr-HR" altLang="en-US" sz="2800" dirty="0" smtClean="0">
              <a:latin typeface="Cambria" panose="02040503050406030204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hr-HR" altLang="en-US" sz="2800" dirty="0" smtClean="0">
                <a:latin typeface="Cambria" panose="02040503050406030204" pitchFamily="18" charset="0"/>
              </a:rPr>
              <a:t>Do kojeg je stupnja</a:t>
            </a:r>
            <a:r>
              <a:rPr lang="en-GB" altLang="en-US" sz="2800" dirty="0" smtClean="0">
                <a:latin typeface="Cambria" panose="02040503050406030204" pitchFamily="18" charset="0"/>
              </a:rPr>
              <a:t> </a:t>
            </a:r>
            <a:r>
              <a:rPr lang="en-GB" altLang="en-US" sz="2800" dirty="0" err="1" smtClean="0">
                <a:latin typeface="Cambria" panose="02040503050406030204" pitchFamily="18" charset="0"/>
              </a:rPr>
              <a:t>predstavničko</a:t>
            </a:r>
            <a:r>
              <a:rPr lang="en-GB" altLang="en-US" sz="2800" dirty="0" smtClean="0">
                <a:latin typeface="Cambria" panose="02040503050406030204" pitchFamily="18" charset="0"/>
              </a:rPr>
              <a:t> </a:t>
            </a:r>
            <a:r>
              <a:rPr lang="en-GB" altLang="en-US" sz="2800" dirty="0" err="1">
                <a:latin typeface="Cambria" panose="02040503050406030204" pitchFamily="18" charset="0"/>
              </a:rPr>
              <a:t>tijelo</a:t>
            </a:r>
            <a:r>
              <a:rPr lang="en-GB" altLang="en-US" sz="2800" dirty="0">
                <a:latin typeface="Cambria" panose="02040503050406030204" pitchFamily="18" charset="0"/>
              </a:rPr>
              <a:t> </a:t>
            </a:r>
            <a:r>
              <a:rPr lang="en-GB" altLang="en-US" sz="2800" dirty="0" err="1">
                <a:latin typeface="Cambria" panose="02040503050406030204" pitchFamily="18" charset="0"/>
              </a:rPr>
              <a:t>jedinice</a:t>
            </a:r>
            <a:r>
              <a:rPr lang="en-GB" altLang="en-US" sz="2800" dirty="0">
                <a:latin typeface="Cambria" panose="02040503050406030204" pitchFamily="18" charset="0"/>
              </a:rPr>
              <a:t> </a:t>
            </a:r>
            <a:r>
              <a:rPr lang="en-GB" altLang="en-US" sz="2800" dirty="0" err="1">
                <a:latin typeface="Cambria" panose="02040503050406030204" pitchFamily="18" charset="0"/>
              </a:rPr>
              <a:t>lokalne</a:t>
            </a:r>
            <a:r>
              <a:rPr lang="en-GB" altLang="en-US" sz="2800" dirty="0">
                <a:latin typeface="Cambria" panose="02040503050406030204" pitchFamily="18" charset="0"/>
              </a:rPr>
              <a:t> </a:t>
            </a:r>
            <a:r>
              <a:rPr lang="en-GB" altLang="en-US" sz="2800" dirty="0" err="1">
                <a:latin typeface="Cambria" panose="02040503050406030204" pitchFamily="18" charset="0"/>
              </a:rPr>
              <a:t>samouprave</a:t>
            </a:r>
            <a:r>
              <a:rPr lang="en-GB" altLang="en-US" sz="2800" dirty="0">
                <a:latin typeface="Cambria" panose="02040503050406030204" pitchFamily="18" charset="0"/>
              </a:rPr>
              <a:t> </a:t>
            </a:r>
            <a:r>
              <a:rPr lang="en-GB" altLang="en-US" sz="2800" dirty="0" err="1">
                <a:latin typeface="Cambria" panose="02040503050406030204" pitchFamily="18" charset="0"/>
              </a:rPr>
              <a:t>održalo</a:t>
            </a:r>
            <a:r>
              <a:rPr lang="en-GB" altLang="en-US" sz="2800" dirty="0">
                <a:latin typeface="Cambria" panose="02040503050406030204" pitchFamily="18" charset="0"/>
              </a:rPr>
              <a:t> </a:t>
            </a:r>
            <a:r>
              <a:rPr lang="en-GB" altLang="en-US" sz="2800" dirty="0" err="1">
                <a:latin typeface="Cambria" panose="02040503050406030204" pitchFamily="18" charset="0"/>
              </a:rPr>
              <a:t>sastanke</a:t>
            </a:r>
            <a:r>
              <a:rPr lang="en-GB" altLang="en-US" sz="2800" dirty="0">
                <a:latin typeface="Cambria" panose="02040503050406030204" pitchFamily="18" charset="0"/>
              </a:rPr>
              <a:t> o </a:t>
            </a:r>
            <a:r>
              <a:rPr lang="en-GB" altLang="en-US" sz="2800" dirty="0" err="1">
                <a:latin typeface="Cambria" panose="02040503050406030204" pitchFamily="18" charset="0"/>
              </a:rPr>
              <a:t>ključnim</a:t>
            </a:r>
            <a:r>
              <a:rPr lang="en-GB" altLang="en-US" sz="2800" dirty="0">
                <a:latin typeface="Cambria" panose="02040503050406030204" pitchFamily="18" charset="0"/>
              </a:rPr>
              <a:t> </a:t>
            </a:r>
            <a:r>
              <a:rPr lang="en-GB" altLang="en-US" sz="2800" dirty="0" err="1">
                <a:latin typeface="Cambria" panose="02040503050406030204" pitchFamily="18" charset="0"/>
              </a:rPr>
              <a:t>revizorskim</a:t>
            </a:r>
            <a:r>
              <a:rPr lang="en-GB" altLang="en-US" sz="2800" dirty="0">
                <a:latin typeface="Cambria" panose="02040503050406030204" pitchFamily="18" charset="0"/>
              </a:rPr>
              <a:t> </a:t>
            </a:r>
            <a:r>
              <a:rPr lang="en-GB" altLang="en-US" sz="2800" dirty="0" err="1">
                <a:latin typeface="Cambria" panose="02040503050406030204" pitchFamily="18" charset="0"/>
              </a:rPr>
              <a:t>nalazima</a:t>
            </a:r>
            <a:r>
              <a:rPr lang="en-GB" altLang="en-US" sz="2800" dirty="0">
                <a:latin typeface="Cambria" panose="02040503050406030204" pitchFamily="18" charset="0"/>
              </a:rPr>
              <a:t> i </a:t>
            </a:r>
            <a:r>
              <a:rPr lang="en-GB" altLang="en-US" sz="2800" dirty="0" err="1">
                <a:latin typeface="Cambria" panose="02040503050406030204" pitchFamily="18" charset="0"/>
              </a:rPr>
              <a:t>preporukama</a:t>
            </a:r>
            <a:r>
              <a:rPr lang="en-GB" altLang="en-US" sz="2800" dirty="0">
                <a:latin typeface="Cambria" panose="02040503050406030204" pitchFamily="18" charset="0"/>
              </a:rPr>
              <a:t>? </a:t>
            </a:r>
            <a:r>
              <a:rPr lang="en-GB" altLang="en-US" sz="2800" dirty="0" smtClean="0">
                <a:latin typeface="Cambria" panose="02040503050406030204" pitchFamily="18" charset="0"/>
              </a:rPr>
              <a:t>(</a:t>
            </a:r>
            <a:r>
              <a:rPr lang="hr-HR" altLang="en-US" sz="2800" dirty="0" smtClean="0">
                <a:latin typeface="Cambria" panose="02040503050406030204" pitchFamily="18" charset="0"/>
              </a:rPr>
              <a:t>Dimenzija </a:t>
            </a:r>
            <a:r>
              <a:rPr lang="en-GB" altLang="en-US" sz="2800" dirty="0" smtClean="0">
                <a:latin typeface="Cambria" panose="02040503050406030204" pitchFamily="18" charset="0"/>
              </a:rPr>
              <a:t>(ii))</a:t>
            </a:r>
          </a:p>
          <a:p>
            <a:pPr algn="just" eaLnBrk="1" hangingPunct="1">
              <a:lnSpc>
                <a:spcPct val="80000"/>
              </a:lnSpc>
            </a:pPr>
            <a:endParaRPr lang="hr-HR" altLang="en-US" sz="2800" dirty="0" smtClean="0">
              <a:latin typeface="Cambria" panose="02040503050406030204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hr-HR" altLang="en-US" sz="2800" dirty="0" smtClean="0">
                <a:latin typeface="Cambria" panose="02040503050406030204" pitchFamily="18" charset="0"/>
              </a:rPr>
              <a:t>Koristi li </a:t>
            </a:r>
            <a:r>
              <a:rPr lang="en-GB" altLang="en-US" sz="2800" dirty="0" err="1">
                <a:latin typeface="Cambria" panose="02040503050406030204" pitchFamily="18" charset="0"/>
              </a:rPr>
              <a:t>predstavničko</a:t>
            </a:r>
            <a:r>
              <a:rPr lang="en-GB" altLang="en-US" sz="2800" dirty="0">
                <a:latin typeface="Cambria" panose="02040503050406030204" pitchFamily="18" charset="0"/>
              </a:rPr>
              <a:t> </a:t>
            </a:r>
            <a:r>
              <a:rPr lang="en-GB" altLang="en-US" sz="2800" dirty="0" err="1">
                <a:latin typeface="Cambria" panose="02040503050406030204" pitchFamily="18" charset="0"/>
              </a:rPr>
              <a:t>tijelo</a:t>
            </a:r>
            <a:r>
              <a:rPr lang="en-GB" altLang="en-US" sz="2800" dirty="0">
                <a:latin typeface="Cambria" panose="02040503050406030204" pitchFamily="18" charset="0"/>
              </a:rPr>
              <a:t> </a:t>
            </a:r>
            <a:r>
              <a:rPr lang="en-GB" altLang="en-US" sz="2800" dirty="0" err="1">
                <a:latin typeface="Cambria" panose="02040503050406030204" pitchFamily="18" charset="0"/>
              </a:rPr>
              <a:t>jedinice</a:t>
            </a:r>
            <a:r>
              <a:rPr lang="en-GB" altLang="en-US" sz="2800" dirty="0">
                <a:latin typeface="Cambria" panose="02040503050406030204" pitchFamily="18" charset="0"/>
              </a:rPr>
              <a:t> </a:t>
            </a:r>
            <a:r>
              <a:rPr lang="en-GB" altLang="en-US" sz="2800" dirty="0" err="1">
                <a:latin typeface="Cambria" panose="02040503050406030204" pitchFamily="18" charset="0"/>
              </a:rPr>
              <a:t>lokalne</a:t>
            </a:r>
            <a:r>
              <a:rPr lang="en-GB" altLang="en-US" sz="2800" dirty="0">
                <a:latin typeface="Cambria" panose="02040503050406030204" pitchFamily="18" charset="0"/>
              </a:rPr>
              <a:t> </a:t>
            </a:r>
            <a:r>
              <a:rPr lang="en-GB" altLang="en-US" sz="2800" dirty="0" err="1">
                <a:latin typeface="Cambria" panose="02040503050406030204" pitchFamily="18" charset="0"/>
              </a:rPr>
              <a:t>samouprave</a:t>
            </a:r>
            <a:r>
              <a:rPr lang="en-GB" altLang="en-US" sz="2800" dirty="0">
                <a:latin typeface="Cambria" panose="02040503050406030204" pitchFamily="18" charset="0"/>
              </a:rPr>
              <a:t> </a:t>
            </a:r>
            <a:r>
              <a:rPr lang="hr-HR" altLang="en-US" sz="2800" dirty="0" smtClean="0">
                <a:latin typeface="Cambria" panose="02040503050406030204" pitchFamily="18" charset="0"/>
              </a:rPr>
              <a:t>saznanja kao temelj za preporuke izvršnim tijelima? Kako izvršna tijela reagiraju?</a:t>
            </a:r>
            <a:r>
              <a:rPr lang="en-GB" altLang="en-US" sz="2800" dirty="0" smtClean="0">
                <a:latin typeface="Cambria" panose="02040503050406030204" pitchFamily="18" charset="0"/>
              </a:rPr>
              <a:t> (</a:t>
            </a:r>
            <a:r>
              <a:rPr lang="hr-HR" altLang="en-US" sz="2800" dirty="0" smtClean="0">
                <a:latin typeface="Cambria" panose="02040503050406030204" pitchFamily="18" charset="0"/>
              </a:rPr>
              <a:t>Dimenzija </a:t>
            </a:r>
            <a:r>
              <a:rPr lang="en-GB" altLang="en-US" sz="2800" dirty="0" smtClean="0">
                <a:latin typeface="Cambria" panose="02040503050406030204" pitchFamily="18" charset="0"/>
              </a:rPr>
              <a:t>(iii))</a:t>
            </a:r>
            <a:endParaRPr lang="en-US" altLang="en-US" sz="2800" dirty="0" smtClean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1898"/>
            <a:ext cx="9144000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46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>
    <a:spDef>
      <a:spPr>
        <a:noFill/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349</TotalTime>
  <Words>335</Words>
  <Application>Microsoft Office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Berlin</vt:lpstr>
      <vt:lpstr>PowerPoint Presentation</vt:lpstr>
      <vt:lpstr>PI-26 Opseg, priroda i naknadne aktivnosti vezane za vanjsku reviziju (M1)</vt:lpstr>
      <vt:lpstr>PI-27 Nadzor nad godišnjim propisom o  izvršavanju proračuna (M1)</vt:lpstr>
      <vt:lpstr>PI-28 Nadzor nad izvještajima vanjske revizije (M1)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Measurement Framework</dc:title>
  <dc:creator>Pfander</dc:creator>
  <cp:lastModifiedBy> </cp:lastModifiedBy>
  <cp:revision>71</cp:revision>
  <cp:lastPrinted>2014-03-14T11:53:39Z</cp:lastPrinted>
  <dcterms:created xsi:type="dcterms:W3CDTF">2007-04-05T19:23:00Z</dcterms:created>
  <dcterms:modified xsi:type="dcterms:W3CDTF">2014-03-19T14:45:28Z</dcterms:modified>
</cp:coreProperties>
</file>